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EF63354-5C3B-4245-999B-E771D5BA4A8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050" spc="-1" strike="noStrike">
                <a:solidFill>
                  <a:srgbClr val="000000"/>
                </a:solidFill>
                <a:latin typeface="Arial"/>
              </a:rPr>
              <a:t>· Rappeler très brièvement le contexte et les enjeux du projet </a:t>
            </a:r>
            <a:endParaRPr b="0" lang="fr-FR" sz="105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050" spc="-1" strike="noStrike">
                <a:solidFill>
                  <a:srgbClr val="000000"/>
                </a:solidFill>
                <a:latin typeface="Arial"/>
              </a:rPr>
              <a:t>· Décrire les moyens (humains, techniques, méthodologiques) mis en oeuvre pour atteindre les objectifs ainsi que les difficultés rencontrées</a:t>
            </a:r>
            <a:endParaRPr b="0" lang="fr-FR" sz="105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050" spc="-1" strike="noStrike">
                <a:solidFill>
                  <a:srgbClr val="000000"/>
                </a:solidFill>
                <a:latin typeface="Arial"/>
              </a:rPr>
              <a:t>· Présenter la solution proposée, ses avantages/limites et esquisser des perspectives de développement futur.</a:t>
            </a:r>
            <a:endParaRPr b="0" lang="fr-FR" sz="105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Durée de la slide : 15 secondes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Durée de la slide : 45 secondes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BACK-UP SLIDE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BACK-UP SLIDE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BACK-UP SLIDE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BACK-UP SLIDE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Durée : 4 minutes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Durée : 3 minutes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The Ministry uses some DNN to response to this need.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Indeed, training phase has high cost (time and hardware)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The Ministry need to observe the good or not training of a DNN through 2 main axis :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Understanding training phase and the invariant of a DNN on a specific task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And define metrics to monitor this train.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Very low interactions with our partner :</a:t>
            </a:r>
            <a:endParaRPr b="0" lang="fr-FR" sz="18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No feedbacks, no constraints neither directives</a:t>
            </a:r>
            <a:endParaRPr b="0" lang="fr-FR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Difficult to challenge our work with operational needs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4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The Ministry need to observe the good or not training of a DNN through 2 main axis :</a:t>
            </a:r>
            <a:endParaRPr b="0" lang="fr-FR" sz="18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Understanding training phase and the invariant of a DNN on a specific task</a:t>
            </a:r>
            <a:endParaRPr b="0" lang="fr-FR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And define metrics to monitor this train.</a:t>
            </a:r>
            <a:endParaRPr b="0" lang="fr-FR" sz="14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… </a:t>
            </a: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complicating our initial literature review and POC</a:t>
            </a:r>
            <a:endParaRPr b="0" lang="fr-FR" sz="1800" spc="-1" strike="noStrike"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Research topics dropped : saliency maps and adversarial attacks</a:t>
            </a:r>
            <a:endParaRPr b="0" lang="fr-FR" sz="1700" spc="-1" strike="noStrike"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Very few research boundaries : dataset (CIFAR-10) and models (either LeNet-5 or pretrained architectures)</a:t>
            </a:r>
            <a:endParaRPr b="0" lang="fr-FR" sz="1700" spc="-1" strike="noStrike"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Initial sole interest in training phase monitoring expanded to prediction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7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fr-FR" sz="1100" spc="-1" strike="noStrike">
                <a:latin typeface="Arial"/>
              </a:rPr>
              <a:t>Durée : 3 minutes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7596000" y="46008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 rot="10800000">
            <a:off x="1548000" y="468324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773640" y="1806480"/>
            <a:ext cx="7596360" cy="1530360"/>
          </a:xfrm>
          <a:prstGeom prst="rect">
            <a:avLst/>
          </a:prstGeom>
        </p:spPr>
        <p:txBody>
          <a:bodyPr tIns="91440" bIns="91440" anchor="ctr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5C5377B-C00F-4AA1-B63A-97E275EEDF49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5029560" y="4495680"/>
            <a:ext cx="46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65680" y="929160"/>
            <a:ext cx="4044960" cy="1785960"/>
          </a:xfrm>
          <a:prstGeom prst="rect">
            <a:avLst/>
          </a:prstGeom>
        </p:spPr>
        <p:txBody>
          <a:bodyPr tIns="91440" bIns="91440" anchor="b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9055513-C93E-458F-AF57-F9A3999BF721}" type="slidenum">
              <a:rPr b="0" lang="fr-FR" sz="1000" spc="-1" strike="noStrike">
                <a:solidFill>
                  <a:srgbClr val="ffffff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399960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832280" y="1225080"/>
            <a:ext cx="399960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8A57E30-EAD5-42B4-8684-3DADCE3FA200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5385167-4AC5-4CBE-8D53-77E487B12DD2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D701575-E458-47A8-8A4D-13300F67A74D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743920" y="75672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 rot="10800000">
            <a:off x="6400080" y="439164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3044880" y="1444320"/>
            <a:ext cx="3054240" cy="1536840"/>
          </a:xfrm>
          <a:prstGeom prst="rect">
            <a:avLst/>
          </a:prstGeom>
        </p:spPr>
        <p:txBody>
          <a:bodyPr tIns="91440" bIns="91440" anchor="b"/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056D4CD-53CA-4D84-8F1F-871C2AABE97A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A3FEE3B-B528-4146-BD10-4E6772DA547B}" type="slidenum">
              <a:rPr b="0" lang="fr-FR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28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tonio73/dnnviewer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06240" y="715320"/>
            <a:ext cx="7832880" cy="2692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br/>
            <a:r>
              <a:rPr b="0" lang="fr-FR" sz="3600" spc="-1" strike="noStrike">
                <a:solidFill>
                  <a:srgbClr val="000000"/>
                </a:solidFill>
                <a:latin typeface="Economica"/>
                <a:ea typeface="Economica"/>
              </a:rPr>
              <a:t>Visualization Methods for Deep Learning Interpretability</a:t>
            </a:r>
            <a:br/>
            <a:r>
              <a:rPr b="0" lang="fr-FR" sz="3200" spc="-1" strike="noStrike">
                <a:solidFill>
                  <a:srgbClr val="000000"/>
                </a:solidFill>
                <a:latin typeface="Economica"/>
                <a:ea typeface="Economica"/>
              </a:rPr>
              <a:t>-</a:t>
            </a:r>
            <a:br/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Final presentation (P4)</a:t>
            </a:r>
            <a:br/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606240" y="3584160"/>
            <a:ext cx="5497920" cy="97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Sébastien David, Matthieu Desse, Antoine Hue, Romain Legrand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June 25</a:t>
            </a:r>
            <a:r>
              <a:rPr b="0" lang="fr-FR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 2020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289" name="Google Shape;64;p13" descr=""/>
          <p:cNvPicPr/>
          <p:nvPr/>
        </p:nvPicPr>
        <p:blipFill>
          <a:blip r:embed="rId1"/>
          <a:stretch/>
        </p:blipFill>
        <p:spPr>
          <a:xfrm>
            <a:off x="7803360" y="3435840"/>
            <a:ext cx="837720" cy="1266480"/>
          </a:xfrm>
          <a:prstGeom prst="rect">
            <a:avLst/>
          </a:prstGeom>
          <a:ln>
            <a:noFill/>
          </a:ln>
        </p:spPr>
      </p:pic>
      <p:pic>
        <p:nvPicPr>
          <p:cNvPr id="290" name="Google Shape;65;p13" descr=""/>
          <p:cNvPicPr/>
          <p:nvPr/>
        </p:nvPicPr>
        <p:blipFill>
          <a:blip r:embed="rId2"/>
          <a:stretch/>
        </p:blipFill>
        <p:spPr>
          <a:xfrm>
            <a:off x="6302880" y="3435840"/>
            <a:ext cx="1421280" cy="126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A GUI splits into 4 parts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02240" y="2157120"/>
            <a:ext cx="285480" cy="285480"/>
          </a:xfrm>
          <a:prstGeom prst="ellipse">
            <a:avLst/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080" y="1980720"/>
            <a:ext cx="153252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Define an architecture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6889680" y="2157120"/>
            <a:ext cx="285480" cy="285480"/>
          </a:xfrm>
          <a:prstGeom prst="ellipse">
            <a:avLst/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7205760" y="1842120"/>
            <a:ext cx="193752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Visualise evolution of training/validation loss and accuracy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102240" y="3654360"/>
            <a:ext cx="285480" cy="285480"/>
          </a:xfrm>
          <a:prstGeom prst="ellipse">
            <a:avLst/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6" name="CustomShape 7"/>
          <p:cNvSpPr/>
          <p:nvPr/>
        </p:nvSpPr>
        <p:spPr>
          <a:xfrm>
            <a:off x="311760" y="3452760"/>
            <a:ext cx="172368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Visualise weights and gradients evolution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6924960" y="3654360"/>
            <a:ext cx="285480" cy="285480"/>
          </a:xfrm>
          <a:prstGeom prst="ellipse">
            <a:avLst/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7251840" y="3206160"/>
            <a:ext cx="153252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Visualise activations and correlations between filters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79" name="Google Shape;190;p22" descr=""/>
          <p:cNvPicPr/>
          <p:nvPr/>
        </p:nvPicPr>
        <p:blipFill>
          <a:blip r:embed="rId1"/>
          <a:stretch/>
        </p:blipFill>
        <p:spPr>
          <a:xfrm>
            <a:off x="1865880" y="1663920"/>
            <a:ext cx="4958640" cy="279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3044880" y="1444320"/>
            <a:ext cx="3054240" cy="153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Interactive Demo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3044880" y="3116520"/>
            <a:ext cx="3054240" cy="700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361080" y="-7776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 </a:t>
            </a: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Offline Demo 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Google Shape;202;p24" descr=""/>
          <p:cNvPicPr/>
          <p:nvPr/>
        </p:nvPicPr>
        <p:blipFill>
          <a:blip r:embed="rId1"/>
          <a:stretch/>
        </p:blipFill>
        <p:spPr>
          <a:xfrm>
            <a:off x="1688400" y="705240"/>
            <a:ext cx="5766840" cy="432504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265680" y="929160"/>
            <a:ext cx="4044960" cy="178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fr-FR" sz="4400" spc="-1" strike="noStrike">
                <a:solidFill>
                  <a:srgbClr val="cca677"/>
                </a:solidFill>
                <a:latin typeface="Economica"/>
                <a:ea typeface="Economica"/>
              </a:rPr>
              <a:t>Deep Embedding Viewer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5261760" y="3700440"/>
            <a:ext cx="3490920" cy="910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fr-FR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Visualizing Layer Representations with Dimensionality Reduction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Google Shape;209;p25" descr=""/>
          <p:cNvPicPr/>
          <p:nvPr/>
        </p:nvPicPr>
        <p:blipFill>
          <a:blip r:embed="rId1"/>
          <a:srcRect l="1336" t="2041" r="2450" b="3469"/>
          <a:stretch/>
        </p:blipFill>
        <p:spPr>
          <a:xfrm>
            <a:off x="5351760" y="929160"/>
            <a:ext cx="3026160" cy="255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214;p26" descr=""/>
          <p:cNvPicPr/>
          <p:nvPr/>
        </p:nvPicPr>
        <p:blipFill>
          <a:blip r:embed="rId1"/>
          <a:stretch/>
        </p:blipFill>
        <p:spPr>
          <a:xfrm>
            <a:off x="1387800" y="4124520"/>
            <a:ext cx="1942200" cy="494280"/>
          </a:xfrm>
          <a:prstGeom prst="rect">
            <a:avLst/>
          </a:prstGeom>
          <a:ln>
            <a:noFill/>
          </a:ln>
        </p:spPr>
      </p:pic>
      <p:pic>
        <p:nvPicPr>
          <p:cNvPr id="388" name="Google Shape;215;p26" descr=""/>
          <p:cNvPicPr/>
          <p:nvPr/>
        </p:nvPicPr>
        <p:blipFill>
          <a:blip r:embed="rId2"/>
          <a:stretch/>
        </p:blipFill>
        <p:spPr>
          <a:xfrm>
            <a:off x="479880" y="1288800"/>
            <a:ext cx="8087400" cy="256536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216;p26" descr=""/>
          <p:cNvPicPr/>
          <p:nvPr/>
        </p:nvPicPr>
        <p:blipFill>
          <a:blip r:embed="rId3"/>
          <a:stretch/>
        </p:blipFill>
        <p:spPr>
          <a:xfrm>
            <a:off x="3330360" y="3783600"/>
            <a:ext cx="1453320" cy="103644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217;p26" descr=""/>
          <p:cNvPicPr/>
          <p:nvPr/>
        </p:nvPicPr>
        <p:blipFill>
          <a:blip r:embed="rId4"/>
          <a:stretch/>
        </p:blipFill>
        <p:spPr>
          <a:xfrm>
            <a:off x="5811120" y="4124520"/>
            <a:ext cx="1674000" cy="49428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218;p26" descr=""/>
          <p:cNvPicPr/>
          <p:nvPr/>
        </p:nvPicPr>
        <p:blipFill>
          <a:blip r:embed="rId5"/>
          <a:srcRect l="0" t="29898" r="0" b="0"/>
          <a:stretch/>
        </p:blipFill>
        <p:spPr>
          <a:xfrm>
            <a:off x="7485480" y="3790440"/>
            <a:ext cx="1453320" cy="102312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 flipH="1">
            <a:off x="5627160" y="800640"/>
            <a:ext cx="145332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a67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"/>
          <p:cNvSpPr/>
          <p:nvPr/>
        </p:nvSpPr>
        <p:spPr>
          <a:xfrm>
            <a:off x="7094160" y="374040"/>
            <a:ext cx="1942560" cy="5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Arial"/>
              </a:rPr>
              <a:t>Embeddings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 flipH="1">
            <a:off x="4149720" y="785520"/>
            <a:ext cx="2944080" cy="9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a67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4"/>
          <p:cNvSpPr/>
          <p:nvPr/>
        </p:nvSpPr>
        <p:spPr>
          <a:xfrm flipH="1">
            <a:off x="7031880" y="785520"/>
            <a:ext cx="61920" cy="48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a67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Google Shape;223;p26" descr=""/>
          <p:cNvPicPr/>
          <p:nvPr/>
        </p:nvPicPr>
        <p:blipFill>
          <a:blip r:embed="rId6"/>
          <a:srcRect l="0" t="0" r="0" b="66850"/>
          <a:stretch/>
        </p:blipFill>
        <p:spPr>
          <a:xfrm>
            <a:off x="3630240" y="3248280"/>
            <a:ext cx="1136160" cy="55764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224;p26" descr=""/>
          <p:cNvPicPr/>
          <p:nvPr/>
        </p:nvPicPr>
        <p:blipFill>
          <a:blip r:embed="rId7"/>
          <a:srcRect l="0" t="0" r="0" b="66850"/>
          <a:stretch/>
        </p:blipFill>
        <p:spPr>
          <a:xfrm>
            <a:off x="7803000" y="3248280"/>
            <a:ext cx="1136160" cy="557640"/>
          </a:xfrm>
          <a:prstGeom prst="rect">
            <a:avLst/>
          </a:prstGeom>
          <a:ln>
            <a:noFill/>
          </a:ln>
        </p:spPr>
      </p:pic>
      <p:sp>
        <p:nvSpPr>
          <p:cNvPr id="398" name="TextShape 5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Deep Embedding Viewer</a:t>
            </a:r>
            <a:br/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Refresher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3044880" y="1444320"/>
            <a:ext cx="3054240" cy="153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Tech Demo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Deep Embedding Viewer</a:t>
            </a:r>
            <a:br/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Demo: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	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VGG-16 on CIFAR-10  (86% Test Accuracy)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Google Shape;236;p28" descr=""/>
          <p:cNvPicPr/>
          <p:nvPr/>
        </p:nvPicPr>
        <p:blipFill>
          <a:blip r:embed="rId1"/>
          <a:stretch/>
        </p:blipFill>
        <p:spPr>
          <a:xfrm>
            <a:off x="2310480" y="1482120"/>
            <a:ext cx="4956120" cy="32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Deep Embedding Viewer</a:t>
            </a:r>
            <a:br/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Demo: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	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VGG-16 on CIFAR-10  (86% Test Accuracy)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Google Shape;242;p29" descr=""/>
          <p:cNvPicPr/>
          <p:nvPr/>
        </p:nvPicPr>
        <p:blipFill>
          <a:blip r:embed="rId1"/>
          <a:stretch/>
        </p:blipFill>
        <p:spPr>
          <a:xfrm>
            <a:off x="453960" y="1147320"/>
            <a:ext cx="8520120" cy="395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Deep Embedding Viewer</a:t>
            </a:r>
            <a:br/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Demo: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	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VGG-16 on CIFAR-10  (86% Test Accuracy)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oogle Shape;248;p30" descr=""/>
          <p:cNvPicPr/>
          <p:nvPr/>
        </p:nvPicPr>
        <p:blipFill>
          <a:blip r:embed="rId1"/>
          <a:stretch/>
        </p:blipFill>
        <p:spPr>
          <a:xfrm>
            <a:off x="614880" y="1147320"/>
            <a:ext cx="4610880" cy="369108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249;p30" descr=""/>
          <p:cNvPicPr/>
          <p:nvPr/>
        </p:nvPicPr>
        <p:blipFill>
          <a:blip r:embed="rId2"/>
          <a:stretch/>
        </p:blipFill>
        <p:spPr>
          <a:xfrm>
            <a:off x="6348600" y="533160"/>
            <a:ext cx="2045880" cy="2289240"/>
          </a:xfrm>
          <a:prstGeom prst="rect">
            <a:avLst/>
          </a:prstGeom>
          <a:ln>
            <a:noFill/>
          </a:ln>
        </p:spPr>
      </p:pic>
      <p:sp>
        <p:nvSpPr>
          <p:cNvPr id="407" name="CustomShape 2"/>
          <p:cNvSpPr/>
          <p:nvPr/>
        </p:nvSpPr>
        <p:spPr>
          <a:xfrm flipH="1" rot="10800000">
            <a:off x="6348600" y="3054600"/>
            <a:ext cx="2397600" cy="141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251;p30" descr=""/>
          <p:cNvPicPr/>
          <p:nvPr/>
        </p:nvPicPr>
        <p:blipFill>
          <a:blip r:embed="rId3"/>
          <a:stretch/>
        </p:blipFill>
        <p:spPr>
          <a:xfrm>
            <a:off x="6450480" y="2823120"/>
            <a:ext cx="1808640" cy="213552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3652200" y="3590280"/>
            <a:ext cx="2797920" cy="30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000000"/>
                </a:solidFill>
                <a:latin typeface="Economica"/>
                <a:ea typeface="Economica"/>
              </a:rPr>
              <a:t>Deep Embedding Viewer</a:t>
            </a:r>
            <a:br/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Demo: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	</a:t>
            </a:r>
            <a:r>
              <a:rPr b="0" lang="fr-FR" sz="2600" spc="-1" strike="noStrike">
                <a:solidFill>
                  <a:srgbClr val="000000"/>
                </a:solidFill>
                <a:latin typeface="Economica"/>
                <a:ea typeface="Economica"/>
              </a:rPr>
              <a:t>VGG-16 on CIFAR-10  (86% Test Accuracy)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Google Shape;258;p31" descr=""/>
          <p:cNvPicPr/>
          <p:nvPr/>
        </p:nvPicPr>
        <p:blipFill>
          <a:blip r:embed="rId1"/>
          <a:stretch/>
        </p:blipFill>
        <p:spPr>
          <a:xfrm>
            <a:off x="614880" y="1147320"/>
            <a:ext cx="4610880" cy="369108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 flipH="1" rot="10800000">
            <a:off x="6347880" y="2298600"/>
            <a:ext cx="3130920" cy="93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Google Shape;260;p31" descr=""/>
          <p:cNvPicPr/>
          <p:nvPr/>
        </p:nvPicPr>
        <p:blipFill>
          <a:blip r:embed="rId2"/>
          <a:stretch/>
        </p:blipFill>
        <p:spPr>
          <a:xfrm>
            <a:off x="6348600" y="145440"/>
            <a:ext cx="2192760" cy="2426040"/>
          </a:xfrm>
          <a:prstGeom prst="rect">
            <a:avLst/>
          </a:prstGeom>
          <a:ln>
            <a:noFill/>
          </a:ln>
        </p:spPr>
      </p:pic>
      <p:pic>
        <p:nvPicPr>
          <p:cNvPr id="414" name="Google Shape;261;p31" descr=""/>
          <p:cNvPicPr/>
          <p:nvPr/>
        </p:nvPicPr>
        <p:blipFill>
          <a:blip r:embed="rId3"/>
          <a:stretch/>
        </p:blipFill>
        <p:spPr>
          <a:xfrm>
            <a:off x="6119640" y="3074040"/>
            <a:ext cx="2238120" cy="1933560"/>
          </a:xfrm>
          <a:prstGeom prst="rect">
            <a:avLst/>
          </a:prstGeom>
          <a:ln>
            <a:noFill/>
          </a:ln>
        </p:spPr>
      </p:pic>
      <p:sp>
        <p:nvSpPr>
          <p:cNvPr id="415" name="CustomShape 3"/>
          <p:cNvSpPr/>
          <p:nvPr/>
        </p:nvSpPr>
        <p:spPr>
          <a:xfrm>
            <a:off x="6003360" y="2631960"/>
            <a:ext cx="420696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Solution: SHAP Coefficients ?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265680" y="929160"/>
            <a:ext cx="4044960" cy="178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cca677"/>
                </a:solidFill>
                <a:latin typeface="Economica"/>
                <a:ea typeface="Economica"/>
              </a:rPr>
              <a:t>Context, organisation and challenges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Google Shape;71;p14" descr=""/>
          <p:cNvPicPr/>
          <p:nvPr/>
        </p:nvPicPr>
        <p:blipFill>
          <a:blip r:embed="rId1"/>
          <a:stretch/>
        </p:blipFill>
        <p:spPr>
          <a:xfrm>
            <a:off x="4879440" y="1328760"/>
            <a:ext cx="4044960" cy="227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265680" y="834120"/>
            <a:ext cx="4044960" cy="89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cca677"/>
                </a:solidFill>
                <a:latin typeface="Economica"/>
                <a:ea typeface="Economica"/>
              </a:rPr>
              <a:t>DNN Viewer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265680" y="1854720"/>
            <a:ext cx="4044960" cy="157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$ pip install dnnviewer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4939560" y="3852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Inspection of </a:t>
            </a:r>
            <a:br/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  - architecture, </a:t>
            </a:r>
            <a:br/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  - learnt parameters, </a:t>
            </a:r>
            <a:br/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  - performance </a:t>
            </a:r>
            <a:br/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over epochs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Google Shape;270;p32" descr=""/>
          <p:cNvPicPr/>
          <p:nvPr/>
        </p:nvPicPr>
        <p:blipFill>
          <a:blip r:embed="rId1"/>
          <a:stretch/>
        </p:blipFill>
        <p:spPr>
          <a:xfrm>
            <a:off x="2052360" y="3400920"/>
            <a:ext cx="5038920" cy="138564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Observations and Intuitions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311760" y="1147320"/>
            <a:ext cx="8520120" cy="343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Most techniques presented in the bibliography are assuming a layer or unit has been selected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A graphical user interface to click and select units would be very helpful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Each unit should be evaluated with test data (e.g. activation, saliency) and within the network graph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The user interface will allow navigation up and down the graph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Even the consolidated views over a dataset (e.g. t-SNE, UMAP) require layer/unit selection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roup 1"/>
          <p:cNvGrpSpPr/>
          <p:nvPr/>
        </p:nvGrpSpPr>
        <p:grpSpPr>
          <a:xfrm>
            <a:off x="207360" y="121320"/>
            <a:ext cx="3694680" cy="2486520"/>
            <a:chOff x="207360" y="121320"/>
            <a:chExt cx="3694680" cy="2486520"/>
          </a:xfrm>
        </p:grpSpPr>
        <p:pic>
          <p:nvPicPr>
            <p:cNvPr id="423" name="Google Shape;282;p34" descr=""/>
            <p:cNvPicPr/>
            <p:nvPr/>
          </p:nvPicPr>
          <p:blipFill>
            <a:blip r:embed="rId1"/>
            <a:stretch/>
          </p:blipFill>
          <p:spPr>
            <a:xfrm>
              <a:off x="207360" y="121320"/>
              <a:ext cx="3694680" cy="2486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4" name="CustomShape 2"/>
            <p:cNvSpPr/>
            <p:nvPr/>
          </p:nvSpPr>
          <p:spPr>
            <a:xfrm>
              <a:off x="1336320" y="1137960"/>
              <a:ext cx="1726200" cy="45288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Netron</a:t>
              </a:r>
              <a:endParaRPr b="0" lang="fr-FR" sz="1300" spc="-1" strike="noStrike">
                <a:latin typeface="Arial"/>
              </a:endParaRPr>
            </a:p>
          </p:txBody>
        </p:sp>
      </p:grpSp>
      <p:grpSp>
        <p:nvGrpSpPr>
          <p:cNvPr id="425" name="Group 3"/>
          <p:cNvGrpSpPr/>
          <p:nvPr/>
        </p:nvGrpSpPr>
        <p:grpSpPr>
          <a:xfrm>
            <a:off x="4918320" y="240480"/>
            <a:ext cx="4086720" cy="3090240"/>
            <a:chOff x="4918320" y="240480"/>
            <a:chExt cx="4086720" cy="3090240"/>
          </a:xfrm>
        </p:grpSpPr>
        <p:pic>
          <p:nvPicPr>
            <p:cNvPr id="426" name="Google Shape;285;p34" descr=""/>
            <p:cNvPicPr/>
            <p:nvPr/>
          </p:nvPicPr>
          <p:blipFill>
            <a:blip r:embed="rId2"/>
            <a:stretch/>
          </p:blipFill>
          <p:spPr>
            <a:xfrm>
              <a:off x="4918320" y="240480"/>
              <a:ext cx="4086720" cy="3090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7" name="CustomShape 4"/>
            <p:cNvSpPr/>
            <p:nvPr/>
          </p:nvSpPr>
          <p:spPr>
            <a:xfrm>
              <a:off x="6098760" y="1704240"/>
              <a:ext cx="1726200" cy="45288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Tensorboard</a:t>
              </a:r>
              <a:endParaRPr b="0" lang="fr-FR" sz="1300" spc="-1" strike="noStrike">
                <a:latin typeface="Arial"/>
              </a:endParaRPr>
            </a:p>
          </p:txBody>
        </p:sp>
      </p:grpSp>
      <p:grpSp>
        <p:nvGrpSpPr>
          <p:cNvPr id="428" name="Group 5"/>
          <p:cNvGrpSpPr/>
          <p:nvPr/>
        </p:nvGrpSpPr>
        <p:grpSpPr>
          <a:xfrm>
            <a:off x="2438280" y="2571840"/>
            <a:ext cx="4266720" cy="2332080"/>
            <a:chOff x="2438280" y="2571840"/>
            <a:chExt cx="4266720" cy="2332080"/>
          </a:xfrm>
        </p:grpSpPr>
        <p:pic>
          <p:nvPicPr>
            <p:cNvPr id="429" name="Google Shape;288;p34" descr=""/>
            <p:cNvPicPr/>
            <p:nvPr/>
          </p:nvPicPr>
          <p:blipFill>
            <a:blip r:embed="rId3"/>
            <a:stretch/>
          </p:blipFill>
          <p:spPr>
            <a:xfrm>
              <a:off x="2438280" y="2571840"/>
              <a:ext cx="4266720" cy="2332080"/>
            </a:xfrm>
            <a:prstGeom prst="rect">
              <a:avLst/>
            </a:prstGeom>
            <a:ln w="9360">
              <a:solidFill>
                <a:schemeClr val="dk2"/>
              </a:solidFill>
              <a:round/>
            </a:ln>
          </p:spPr>
        </p:pic>
        <p:sp>
          <p:nvSpPr>
            <p:cNvPr id="430" name="CustomShape 6"/>
            <p:cNvSpPr/>
            <p:nvPr/>
          </p:nvSpPr>
          <p:spPr>
            <a:xfrm>
              <a:off x="3132720" y="3572280"/>
              <a:ext cx="2589120" cy="452880"/>
            </a:xfrm>
            <a:prstGeom prst="rect">
              <a:avLst/>
            </a:prstGeom>
            <a:solidFill>
              <a:srgbClr val="ffe5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playground.tensorflow.org</a:t>
              </a:r>
              <a:endParaRPr b="0" lang="fr-FR" sz="1300" spc="-1" strike="noStrike">
                <a:latin typeface="Arial"/>
              </a:endParaRPr>
            </a:p>
          </p:txBody>
        </p:sp>
      </p:grp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311760" y="155160"/>
            <a:ext cx="8520120" cy="1024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Deep Neural Network Viewer </a:t>
            </a:r>
            <a:r>
              <a:rPr b="0" lang="fr-FR" sz="1800" spc="-1" strike="noStrike" u="sng">
                <a:solidFill>
                  <a:srgbClr val="57bb8a"/>
                </a:solidFill>
                <a:uFillTx/>
                <a:latin typeface="Open Sans"/>
                <a:ea typeface="Open Sans"/>
                <a:hlinkClick r:id="rId1"/>
              </a:rPr>
              <a:t>https://github.com/tonio73/dnnviewer</a:t>
            </a: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167400" y="134532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 graphical user interface to inspect:</a:t>
            </a:r>
            <a:endParaRPr b="0" lang="fr-FR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architecture, </a:t>
            </a:r>
            <a:endParaRPr b="0" lang="fr-FR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learnt parameters</a:t>
            </a:r>
            <a:endParaRPr b="0" lang="fr-FR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gradients </a:t>
            </a:r>
            <a:endParaRPr b="0" lang="fr-FR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activation maps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of a deep neural network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Distributed on Pipy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$ pip install dnnviewer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433" name="Google Shape;296;p35" descr=""/>
          <p:cNvPicPr/>
          <p:nvPr/>
        </p:nvPicPr>
        <p:blipFill>
          <a:blip r:embed="rId2"/>
          <a:stretch/>
        </p:blipFill>
        <p:spPr>
          <a:xfrm>
            <a:off x="3319920" y="1332720"/>
            <a:ext cx="5489640" cy="3658320"/>
          </a:xfrm>
          <a:prstGeom prst="rect">
            <a:avLst/>
          </a:prstGeom>
          <a:ln w="9360">
            <a:solidFill>
              <a:srgbClr val="999999"/>
            </a:solidFill>
            <a:round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3044880" y="1444320"/>
            <a:ext cx="3054240" cy="153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Interactive Demo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3044880" y="3116520"/>
            <a:ext cx="3054240" cy="700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fr-FR" sz="2100" spc="-1" strike="noStrike">
                <a:solidFill>
                  <a:srgbClr val="000000"/>
                </a:solidFill>
                <a:latin typeface="Economica"/>
                <a:ea typeface="Economica"/>
              </a:rPr>
              <a:t>DNN Viewer</a:t>
            </a:r>
            <a:endParaRPr b="0" lang="fr-FR" sz="21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265680" y="929160"/>
            <a:ext cx="4044960" cy="178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fr-FR" sz="4200" spc="-1" strike="noStrike">
                <a:solidFill>
                  <a:srgbClr val="cca677"/>
                </a:solidFill>
                <a:latin typeface="Economica"/>
                <a:ea typeface="Economica"/>
              </a:rPr>
              <a:t>Conclusion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4939560" y="72432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311760" y="1027440"/>
            <a:ext cx="8520120" cy="3791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 algn="just">
              <a:lnSpc>
                <a:spcPct val="150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Aggregate these tools to obtain a coherent tool,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50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Integrate research topics dropped : saliency maps and adversarial attacks,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50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Develop custom metrics,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 algn="just">
              <a:lnSpc>
                <a:spcPct val="150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Explore and generalise tool for other architecture and dataset.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599"/>
              </a:spcBef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311760" y="19584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Improvement axis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Context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11760" y="1225080"/>
            <a:ext cx="50569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i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Ministère des Armées</a:t>
            </a:r>
            <a:r>
              <a:rPr b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’ interest for Deep Learning applications to treat massive data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Applications : assisting soldiers on the battlefield, geo-spatial localization, telecommunications, intelligence, etc,.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ffffff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AAA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Project goals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Deep Learning = black-boxes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Answer interpretability deficiencies during model training 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… </a:t>
            </a: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or at prediction time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Monitor DNN during training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Google Shape;78;p15" descr=""/>
          <p:cNvPicPr/>
          <p:nvPr/>
        </p:nvPicPr>
        <p:blipFill>
          <a:blip r:embed="rId1"/>
          <a:stretch/>
        </p:blipFill>
        <p:spPr>
          <a:xfrm>
            <a:off x="5583240" y="860040"/>
            <a:ext cx="3191400" cy="1795680"/>
          </a:xfrm>
          <a:prstGeom prst="rect">
            <a:avLst/>
          </a:prstGeom>
          <a:ln>
            <a:noFill/>
          </a:ln>
        </p:spPr>
      </p:pic>
      <p:pic>
        <p:nvPicPr>
          <p:cNvPr id="296" name="Google Shape;79;p15" descr=""/>
          <p:cNvPicPr/>
          <p:nvPr/>
        </p:nvPicPr>
        <p:blipFill>
          <a:blip r:embed="rId2"/>
          <a:srcRect l="35528" t="0" r="0" b="27527"/>
          <a:stretch/>
        </p:blipFill>
        <p:spPr>
          <a:xfrm>
            <a:off x="5310360" y="2571840"/>
            <a:ext cx="3736800" cy="236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103920" y="2856960"/>
            <a:ext cx="2174040" cy="121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04/02/2020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P2 Presentation + 1st Meeting with representatives from </a:t>
            </a:r>
            <a:r>
              <a:rPr b="0" i="1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Ministère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629360" y="1111680"/>
            <a:ext cx="2174040" cy="1094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08/01/2020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1st Phone Call with </a:t>
            </a:r>
            <a:r>
              <a:rPr b="0" i="1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Ministère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420120" y="2545920"/>
            <a:ext cx="8335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TextShape 4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Roadmap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Group 5"/>
          <p:cNvGrpSpPr/>
          <p:nvPr/>
        </p:nvGrpSpPr>
        <p:grpSpPr>
          <a:xfrm>
            <a:off x="369360" y="2484000"/>
            <a:ext cx="128520" cy="770040"/>
            <a:chOff x="369360" y="2484000"/>
            <a:chExt cx="128520" cy="770040"/>
          </a:xfrm>
        </p:grpSpPr>
        <p:sp>
          <p:nvSpPr>
            <p:cNvPr id="302" name="CustomShape 6"/>
            <p:cNvSpPr/>
            <p:nvPr/>
          </p:nvSpPr>
          <p:spPr>
            <a:xfrm>
              <a:off x="369360" y="2484000"/>
              <a:ext cx="128520" cy="128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7"/>
            <p:cNvSpPr/>
            <p:nvPr/>
          </p:nvSpPr>
          <p:spPr>
            <a:xfrm>
              <a:off x="433800" y="2610360"/>
              <a:ext cx="360" cy="64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TextShape 8"/>
          <p:cNvSpPr txBox="1"/>
          <p:nvPr/>
        </p:nvSpPr>
        <p:spPr>
          <a:xfrm>
            <a:off x="464040" y="2856960"/>
            <a:ext cx="2174040" cy="121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11/2019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Project launch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5" name="Group 9"/>
          <p:cNvGrpSpPr/>
          <p:nvPr/>
        </p:nvGrpSpPr>
        <p:grpSpPr>
          <a:xfrm>
            <a:off x="1553040" y="1356120"/>
            <a:ext cx="128520" cy="1253880"/>
            <a:chOff x="1553040" y="1356120"/>
            <a:chExt cx="128520" cy="1253880"/>
          </a:xfrm>
        </p:grpSpPr>
        <p:sp>
          <p:nvSpPr>
            <p:cNvPr id="306" name="CustomShape 10"/>
            <p:cNvSpPr/>
            <p:nvPr/>
          </p:nvSpPr>
          <p:spPr>
            <a:xfrm>
              <a:off x="1553040" y="2481480"/>
              <a:ext cx="128520" cy="128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1"/>
            <p:cNvSpPr/>
            <p:nvPr/>
          </p:nvSpPr>
          <p:spPr>
            <a:xfrm rot="10800000">
              <a:off x="1613880" y="1356120"/>
              <a:ext cx="360" cy="11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8" name="Group 12"/>
          <p:cNvGrpSpPr/>
          <p:nvPr/>
        </p:nvGrpSpPr>
        <p:grpSpPr>
          <a:xfrm>
            <a:off x="3027600" y="2481480"/>
            <a:ext cx="128520" cy="772560"/>
            <a:chOff x="3027600" y="2481480"/>
            <a:chExt cx="128520" cy="772560"/>
          </a:xfrm>
        </p:grpSpPr>
        <p:sp>
          <p:nvSpPr>
            <p:cNvPr id="309" name="CustomShape 13"/>
            <p:cNvSpPr/>
            <p:nvPr/>
          </p:nvSpPr>
          <p:spPr>
            <a:xfrm>
              <a:off x="3027600" y="2481480"/>
              <a:ext cx="128520" cy="128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4"/>
            <p:cNvSpPr/>
            <p:nvPr/>
          </p:nvSpPr>
          <p:spPr>
            <a:xfrm>
              <a:off x="3089160" y="2610360"/>
              <a:ext cx="360" cy="64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Group 15"/>
          <p:cNvGrpSpPr/>
          <p:nvPr/>
        </p:nvGrpSpPr>
        <p:grpSpPr>
          <a:xfrm>
            <a:off x="5144040" y="1356120"/>
            <a:ext cx="128520" cy="1256400"/>
            <a:chOff x="5144040" y="1356120"/>
            <a:chExt cx="128520" cy="1256400"/>
          </a:xfrm>
        </p:grpSpPr>
        <p:sp>
          <p:nvSpPr>
            <p:cNvPr id="312" name="CustomShape 16"/>
            <p:cNvSpPr/>
            <p:nvPr/>
          </p:nvSpPr>
          <p:spPr>
            <a:xfrm>
              <a:off x="5144040" y="2484000"/>
              <a:ext cx="128520" cy="128520"/>
            </a:xfrm>
            <a:prstGeom prst="ellipse">
              <a:avLst/>
            </a:prstGeom>
            <a:solidFill>
              <a:schemeClr val="accent1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7"/>
            <p:cNvSpPr/>
            <p:nvPr/>
          </p:nvSpPr>
          <p:spPr>
            <a:xfrm rot="10800000">
              <a:off x="5208120" y="1356120"/>
              <a:ext cx="360" cy="11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4" name="TextShape 18"/>
          <p:cNvSpPr txBox="1"/>
          <p:nvPr/>
        </p:nvSpPr>
        <p:spPr>
          <a:xfrm>
            <a:off x="5220360" y="1111680"/>
            <a:ext cx="2174040" cy="1098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28/04/2020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P3 Presentation (distanced learning)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5" name="Group 19"/>
          <p:cNvGrpSpPr/>
          <p:nvPr/>
        </p:nvGrpSpPr>
        <p:grpSpPr>
          <a:xfrm>
            <a:off x="7572240" y="2484000"/>
            <a:ext cx="128520" cy="770040"/>
            <a:chOff x="7572240" y="2484000"/>
            <a:chExt cx="128520" cy="770040"/>
          </a:xfrm>
        </p:grpSpPr>
        <p:sp>
          <p:nvSpPr>
            <p:cNvPr id="316" name="CustomShape 20"/>
            <p:cNvSpPr/>
            <p:nvPr/>
          </p:nvSpPr>
          <p:spPr>
            <a:xfrm>
              <a:off x="7572240" y="2484000"/>
              <a:ext cx="128520" cy="128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21"/>
            <p:cNvSpPr/>
            <p:nvPr/>
          </p:nvSpPr>
          <p:spPr>
            <a:xfrm>
              <a:off x="7636680" y="2610360"/>
              <a:ext cx="360" cy="64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8" name="TextShape 22"/>
          <p:cNvSpPr txBox="1"/>
          <p:nvPr/>
        </p:nvSpPr>
        <p:spPr>
          <a:xfrm>
            <a:off x="7648560" y="2856960"/>
            <a:ext cx="2174040" cy="121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fr-FR" sz="1800" spc="-1" strike="noStrike">
                <a:solidFill>
                  <a:srgbClr val="980000"/>
                </a:solidFill>
                <a:latin typeface="Open Sans"/>
                <a:ea typeface="Open Sans"/>
              </a:rPr>
              <a:t>25/06/2020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980000"/>
                </a:solidFill>
                <a:latin typeface="Open Sans"/>
                <a:ea typeface="Open Sans"/>
              </a:rPr>
              <a:t>Final presentation +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fr-FR" sz="1100" spc="-1" strike="noStrike">
                <a:solidFill>
                  <a:srgbClr val="980000"/>
                </a:solidFill>
                <a:latin typeface="Open Sans"/>
                <a:ea typeface="Open Sans"/>
              </a:rPr>
              <a:t>Documentation</a:t>
            </a: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23"/>
          <p:cNvSpPr/>
          <p:nvPr/>
        </p:nvSpPr>
        <p:spPr>
          <a:xfrm>
            <a:off x="420120" y="3997080"/>
            <a:ext cx="2683440" cy="138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4"/>
          <p:cNvSpPr/>
          <p:nvPr/>
        </p:nvSpPr>
        <p:spPr>
          <a:xfrm>
            <a:off x="3103920" y="3997080"/>
            <a:ext cx="2174040" cy="138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5"/>
          <p:cNvSpPr/>
          <p:nvPr/>
        </p:nvSpPr>
        <p:spPr>
          <a:xfrm>
            <a:off x="5308560" y="3997080"/>
            <a:ext cx="2415960" cy="138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6"/>
          <p:cNvSpPr/>
          <p:nvPr/>
        </p:nvSpPr>
        <p:spPr>
          <a:xfrm>
            <a:off x="484560" y="4065480"/>
            <a:ext cx="254232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7"/>
          <p:cNvSpPr/>
          <p:nvPr/>
        </p:nvSpPr>
        <p:spPr>
          <a:xfrm>
            <a:off x="420120" y="4141440"/>
            <a:ext cx="254232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Research literature review</a:t>
            </a:r>
            <a:endParaRPr b="0" lang="fr-FR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State-of-the-art</a:t>
            </a:r>
            <a:endParaRPr b="0" lang="fr-FR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Technology review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sp>
        <p:nvSpPr>
          <p:cNvPr id="324" name="CustomShape 28"/>
          <p:cNvSpPr/>
          <p:nvPr/>
        </p:nvSpPr>
        <p:spPr>
          <a:xfrm>
            <a:off x="3332520" y="4141440"/>
            <a:ext cx="217404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Initial POC</a:t>
            </a:r>
            <a:endParaRPr b="0" lang="fr-FR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Prototyping different interpretability methods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sp>
        <p:nvSpPr>
          <p:cNvPr id="325" name="CustomShape 29"/>
          <p:cNvSpPr/>
          <p:nvPr/>
        </p:nvSpPr>
        <p:spPr>
          <a:xfrm>
            <a:off x="5419080" y="4141440"/>
            <a:ext cx="217404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Conclusion of our POC</a:t>
            </a:r>
            <a:endParaRPr b="0" lang="fr-FR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Improvements</a:t>
            </a:r>
            <a:endParaRPr b="0" lang="fr-FR" sz="11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Documentation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 complex partnership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No feedbacks, no constraints neither directives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Difficult to challenge our work with operational needs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Some ML issues 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A very popular subject with a high potential for professionals, researchers with a limited state of the art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Difficult and onerous scaling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115000"/>
              </a:lnSpc>
              <a:buClr>
                <a:srgbClr val="000000"/>
              </a:buClr>
              <a:buFont typeface="Open Sans"/>
              <a:buChar char="○"/>
            </a:pPr>
            <a:r>
              <a:rPr b="0" lang="fr-FR" sz="1700" spc="-1" strike="noStrike">
                <a:solidFill>
                  <a:srgbClr val="000000"/>
                </a:solidFill>
                <a:latin typeface="Open Sans"/>
                <a:ea typeface="Open Sans"/>
              </a:rPr>
              <a:t>Need to dive into data visualization of DNN (often complex because of DNN nature : multi-layer, huge neuron number. 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Setbacks and challenges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Our solution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311760" y="1225080"/>
            <a:ext cx="3423240" cy="378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Deep Learning Interpretability is a </a:t>
            </a:r>
            <a:r>
              <a:rPr b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vast research scope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Exploring different perspectives (and goals)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Open Sans"/>
              <a:buChar char="●"/>
            </a:pPr>
            <a:r>
              <a:rPr b="1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3 complementary concepts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AutoNum type="alphaLcPeriod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DNN-Monitor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AutoNum type="alphaLcPeriod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Embedding Viewer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Open Sans"/>
              <a:buAutoNum type="alphaLcPeriod"/>
            </a:pPr>
            <a:r>
              <a:rPr b="0" lang="fr-FR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DNN-Viewer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Google Shape;125;p18" descr=""/>
          <p:cNvPicPr/>
          <p:nvPr/>
        </p:nvPicPr>
        <p:blipFill>
          <a:blip r:embed="rId1"/>
          <a:stretch/>
        </p:blipFill>
        <p:spPr>
          <a:xfrm>
            <a:off x="3945960" y="3260160"/>
            <a:ext cx="5038920" cy="138564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pic>
        <p:nvPicPr>
          <p:cNvPr id="331" name="Google Shape;126;p18" descr=""/>
          <p:cNvPicPr/>
          <p:nvPr/>
        </p:nvPicPr>
        <p:blipFill>
          <a:blip r:embed="rId2"/>
          <a:stretch/>
        </p:blipFill>
        <p:spPr>
          <a:xfrm>
            <a:off x="6724080" y="782280"/>
            <a:ext cx="2108160" cy="181332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</a:effectLst>
        </p:spPr>
      </p:pic>
      <p:sp>
        <p:nvSpPr>
          <p:cNvPr id="332" name="CustomShape 3"/>
          <p:cNvSpPr/>
          <p:nvPr/>
        </p:nvSpPr>
        <p:spPr>
          <a:xfrm>
            <a:off x="4259160" y="2666880"/>
            <a:ext cx="1996200" cy="1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(a)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6779880" y="2666880"/>
            <a:ext cx="1996200" cy="1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(b)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5558760" y="4646160"/>
            <a:ext cx="19962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(c)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35" name="Google Shape;130;p18" descr=""/>
          <p:cNvPicPr/>
          <p:nvPr/>
        </p:nvPicPr>
        <p:blipFill>
          <a:blip r:embed="rId3"/>
          <a:stretch/>
        </p:blipFill>
        <p:spPr>
          <a:xfrm>
            <a:off x="3945960" y="782280"/>
            <a:ext cx="2234160" cy="18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Organization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roup 2"/>
          <p:cNvGrpSpPr/>
          <p:nvPr/>
        </p:nvGrpSpPr>
        <p:grpSpPr>
          <a:xfrm>
            <a:off x="484920" y="3367080"/>
            <a:ext cx="8159400" cy="871560"/>
            <a:chOff x="484920" y="3367080"/>
            <a:chExt cx="8159400" cy="871560"/>
          </a:xfrm>
        </p:grpSpPr>
        <p:sp>
          <p:nvSpPr>
            <p:cNvPr id="338" name="CustomShape 3"/>
            <p:cNvSpPr/>
            <p:nvPr/>
          </p:nvSpPr>
          <p:spPr>
            <a:xfrm>
              <a:off x="3409560" y="3367080"/>
              <a:ext cx="5234760" cy="87156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4"/>
            <p:cNvSpPr/>
            <p:nvPr/>
          </p:nvSpPr>
          <p:spPr>
            <a:xfrm flipH="1">
              <a:off x="1429200" y="3367080"/>
              <a:ext cx="2525400" cy="87012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5"/>
            <p:cNvSpPr/>
            <p:nvPr/>
          </p:nvSpPr>
          <p:spPr>
            <a:xfrm rot="16200000">
              <a:off x="3103560" y="2831400"/>
              <a:ext cx="871200" cy="1943280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6"/>
            <p:cNvSpPr/>
            <p:nvPr/>
          </p:nvSpPr>
          <p:spPr>
            <a:xfrm>
              <a:off x="1511640" y="3471840"/>
              <a:ext cx="2999160" cy="67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Roboto Medium"/>
                  <a:ea typeface="Roboto Medium"/>
                </a:rPr>
                <a:t>DNN-Viewer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342" name="CustomShape 7"/>
            <p:cNvSpPr/>
            <p:nvPr/>
          </p:nvSpPr>
          <p:spPr>
            <a:xfrm>
              <a:off x="484920" y="3367080"/>
              <a:ext cx="944640" cy="86976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algn="bl" blurRad="71438" dir="2700000" dist="28575" rotWithShape="0">
                <a:srgbClr val="000000">
                  <a:alpha val="1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8"/>
            <p:cNvSpPr/>
            <p:nvPr/>
          </p:nvSpPr>
          <p:spPr>
            <a:xfrm>
              <a:off x="484920" y="3367080"/>
              <a:ext cx="944640" cy="87012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algn="ctr">
                <a:lnSpc>
                  <a:spcPct val="100000"/>
                </a:lnSpc>
              </a:pPr>
              <a:r>
                <a:rPr b="1" lang="fr-FR" sz="26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c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344" name="CustomShape 9"/>
            <p:cNvSpPr/>
            <p:nvPr/>
          </p:nvSpPr>
          <p:spPr>
            <a:xfrm>
              <a:off x="4312440" y="3368880"/>
              <a:ext cx="4068720" cy="86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marL="457200"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a72a1e"/>
                  </a:solidFill>
                  <a:latin typeface="Roboto"/>
                  <a:ea typeface="Roboto"/>
                </a:rPr>
                <a:t>Antoine HUE</a:t>
              </a:r>
              <a:endParaRPr b="0" lang="fr-FR" sz="1500" spc="-1" strike="noStrike">
                <a:latin typeface="Arial"/>
              </a:endParaRPr>
            </a:p>
            <a:p>
              <a:pPr marL="457200"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a72a1e"/>
                  </a:solidFill>
                  <a:latin typeface="Roboto"/>
                  <a:ea typeface="Roboto"/>
                </a:rPr>
                <a:t>Matthieu DESSE</a:t>
              </a:r>
              <a:endParaRPr b="0" lang="fr-FR" sz="1500" spc="-1" strike="noStrike">
                <a:latin typeface="Arial"/>
              </a:endParaRPr>
            </a:p>
          </p:txBody>
        </p:sp>
      </p:grpSp>
      <p:grpSp>
        <p:nvGrpSpPr>
          <p:cNvPr id="345" name="Group 10"/>
          <p:cNvGrpSpPr/>
          <p:nvPr/>
        </p:nvGrpSpPr>
        <p:grpSpPr>
          <a:xfrm>
            <a:off x="484920" y="2479680"/>
            <a:ext cx="8159400" cy="871560"/>
            <a:chOff x="484920" y="2479680"/>
            <a:chExt cx="8159400" cy="871560"/>
          </a:xfrm>
        </p:grpSpPr>
        <p:sp>
          <p:nvSpPr>
            <p:cNvPr id="346" name="CustomShape 11"/>
            <p:cNvSpPr/>
            <p:nvPr/>
          </p:nvSpPr>
          <p:spPr>
            <a:xfrm>
              <a:off x="3409560" y="2479680"/>
              <a:ext cx="5234760" cy="87156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2"/>
            <p:cNvSpPr/>
            <p:nvPr/>
          </p:nvSpPr>
          <p:spPr>
            <a:xfrm flipH="1">
              <a:off x="1429200" y="2479680"/>
              <a:ext cx="2525400" cy="87012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3"/>
            <p:cNvSpPr/>
            <p:nvPr/>
          </p:nvSpPr>
          <p:spPr>
            <a:xfrm rot="16200000">
              <a:off x="3103560" y="1944000"/>
              <a:ext cx="871200" cy="1943280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4"/>
            <p:cNvSpPr/>
            <p:nvPr/>
          </p:nvSpPr>
          <p:spPr>
            <a:xfrm>
              <a:off x="1511640" y="2584440"/>
              <a:ext cx="2856240" cy="67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Roboto Medium"/>
                  <a:ea typeface="Roboto Medium"/>
                </a:rPr>
                <a:t>Deep Embedding Viewer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350" name="CustomShape 15"/>
            <p:cNvSpPr/>
            <p:nvPr/>
          </p:nvSpPr>
          <p:spPr>
            <a:xfrm>
              <a:off x="484920" y="2479680"/>
              <a:ext cx="944640" cy="86976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algn="bl" blurRad="71438" dir="2700000" dist="28575" rotWithShape="0">
                <a:srgbClr val="000000">
                  <a:alpha val="1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6"/>
            <p:cNvSpPr/>
            <p:nvPr/>
          </p:nvSpPr>
          <p:spPr>
            <a:xfrm>
              <a:off x="484920" y="2479680"/>
              <a:ext cx="944640" cy="87012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algn="ctr">
                <a:lnSpc>
                  <a:spcPct val="100000"/>
                </a:lnSpc>
              </a:pPr>
              <a:r>
                <a:rPr b="1" lang="fr-FR" sz="26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b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352" name="CustomShape 17"/>
            <p:cNvSpPr/>
            <p:nvPr/>
          </p:nvSpPr>
          <p:spPr>
            <a:xfrm>
              <a:off x="4312440" y="2481120"/>
              <a:ext cx="4068720" cy="86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marL="457200"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a72a1e"/>
                  </a:solidFill>
                  <a:latin typeface="Roboto"/>
                  <a:ea typeface="Roboto"/>
                </a:rPr>
                <a:t>Sébastien DAVID</a:t>
              </a:r>
              <a:endParaRPr b="0" lang="fr-FR" sz="1500" spc="-1" strike="noStrike">
                <a:latin typeface="Arial"/>
              </a:endParaRPr>
            </a:p>
          </p:txBody>
        </p:sp>
      </p:grpSp>
      <p:grpSp>
        <p:nvGrpSpPr>
          <p:cNvPr id="353" name="Group 18"/>
          <p:cNvGrpSpPr/>
          <p:nvPr/>
        </p:nvGrpSpPr>
        <p:grpSpPr>
          <a:xfrm>
            <a:off x="484920" y="1591920"/>
            <a:ext cx="8159400" cy="871920"/>
            <a:chOff x="484920" y="1591920"/>
            <a:chExt cx="8159400" cy="871920"/>
          </a:xfrm>
        </p:grpSpPr>
        <p:sp>
          <p:nvSpPr>
            <p:cNvPr id="354" name="CustomShape 19"/>
            <p:cNvSpPr/>
            <p:nvPr/>
          </p:nvSpPr>
          <p:spPr>
            <a:xfrm>
              <a:off x="3409560" y="1591920"/>
              <a:ext cx="5234760" cy="87156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0"/>
            <p:cNvSpPr/>
            <p:nvPr/>
          </p:nvSpPr>
          <p:spPr>
            <a:xfrm flipH="1">
              <a:off x="1429200" y="1591920"/>
              <a:ext cx="2525400" cy="87012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1"/>
            <p:cNvSpPr/>
            <p:nvPr/>
          </p:nvSpPr>
          <p:spPr>
            <a:xfrm rot="16200000">
              <a:off x="3103560" y="1056600"/>
              <a:ext cx="871200" cy="1943280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2"/>
            <p:cNvSpPr/>
            <p:nvPr/>
          </p:nvSpPr>
          <p:spPr>
            <a:xfrm>
              <a:off x="1511640" y="1697040"/>
              <a:ext cx="2657520" cy="67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Roboto Medium"/>
                  <a:ea typeface="Roboto Medium"/>
                </a:rPr>
                <a:t>DNN-Monitor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358" name="CustomShape 23"/>
            <p:cNvSpPr/>
            <p:nvPr/>
          </p:nvSpPr>
          <p:spPr>
            <a:xfrm>
              <a:off x="484920" y="1591920"/>
              <a:ext cx="944640" cy="86976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algn="bl" blurRad="71438" dir="2700000" dist="28575" rotWithShape="0">
                <a:srgbClr val="000000">
                  <a:alpha val="1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24"/>
            <p:cNvSpPr/>
            <p:nvPr/>
          </p:nvSpPr>
          <p:spPr>
            <a:xfrm>
              <a:off x="484920" y="1591920"/>
              <a:ext cx="944640" cy="87012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algn="ctr">
                <a:lnSpc>
                  <a:spcPct val="100000"/>
                </a:lnSpc>
              </a:pPr>
              <a:r>
                <a:rPr b="1" lang="fr-FR" sz="26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a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360" name="CustomShape 25"/>
            <p:cNvSpPr/>
            <p:nvPr/>
          </p:nvSpPr>
          <p:spPr>
            <a:xfrm>
              <a:off x="4312440" y="1593720"/>
              <a:ext cx="2236680" cy="86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/>
            <a:p>
              <a:pPr marL="457200"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a72a1e"/>
                  </a:solidFill>
                  <a:latin typeface="Roboto"/>
                  <a:ea typeface="Roboto"/>
                </a:rPr>
                <a:t>Romain LEGRAND</a:t>
              </a:r>
              <a:endParaRPr b="0" lang="fr-FR" sz="1500" spc="-1" strike="noStrike">
                <a:latin typeface="Arial"/>
              </a:endParaRPr>
            </a:p>
            <a:p>
              <a:pPr marL="457200">
                <a:lnSpc>
                  <a:spcPct val="115000"/>
                </a:lnSpc>
              </a:pPr>
              <a:r>
                <a:rPr b="0" lang="fr-FR" sz="1500" spc="-1" strike="noStrike">
                  <a:solidFill>
                    <a:srgbClr val="a72a1e"/>
                  </a:solidFill>
                  <a:latin typeface="Roboto"/>
                  <a:ea typeface="Roboto"/>
                </a:rPr>
                <a:t>Matthieu DESSE</a:t>
              </a:r>
              <a:endParaRPr b="0" lang="fr-FR" sz="1500" spc="-1" strike="noStrike">
                <a:latin typeface="Arial"/>
              </a:endParaRPr>
            </a:p>
          </p:txBody>
        </p:sp>
      </p:grpSp>
      <p:sp>
        <p:nvSpPr>
          <p:cNvPr id="361" name="CustomShape 26"/>
          <p:cNvSpPr/>
          <p:nvPr/>
        </p:nvSpPr>
        <p:spPr>
          <a:xfrm>
            <a:off x="6342120" y="1699200"/>
            <a:ext cx="223668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CIFAR-10</a:t>
            </a:r>
            <a:endParaRPr b="0" lang="fr-FR" sz="15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LeNet-5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62" name="CustomShape 27"/>
          <p:cNvSpPr/>
          <p:nvPr/>
        </p:nvSpPr>
        <p:spPr>
          <a:xfrm>
            <a:off x="6342120" y="2590200"/>
            <a:ext cx="242460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CIFAR-10</a:t>
            </a:r>
            <a:endParaRPr b="0" lang="fr-FR" sz="15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VGG-16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63" name="CustomShape 28"/>
          <p:cNvSpPr/>
          <p:nvPr/>
        </p:nvSpPr>
        <p:spPr>
          <a:xfrm>
            <a:off x="6342120" y="3481200"/>
            <a:ext cx="2424600" cy="6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CIFAR-10</a:t>
            </a:r>
            <a:endParaRPr b="0" lang="fr-FR" sz="15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fr-FR" sz="1500" spc="-1" strike="noStrike">
                <a:solidFill>
                  <a:srgbClr val="a72a1e"/>
                </a:solidFill>
                <a:latin typeface="Roboto"/>
                <a:ea typeface="Roboto"/>
              </a:rPr>
              <a:t>LeNet-5, GAN</a:t>
            </a:r>
            <a:endParaRPr b="0" lang="fr-FR" sz="1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265680" y="929160"/>
            <a:ext cx="4044960" cy="1785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br/>
            <a:r>
              <a:rPr b="0" lang="fr-FR" sz="4200" spc="-1" strike="noStrike">
                <a:solidFill>
                  <a:srgbClr val="cca677"/>
                </a:solidFill>
                <a:latin typeface="Economica"/>
                <a:ea typeface="Economica"/>
              </a:rPr>
              <a:t>DNN-Monitor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265680" y="2769120"/>
            <a:ext cx="4044960" cy="157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fr-FR" sz="32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939560" y="2769120"/>
            <a:ext cx="3836520" cy="1649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fr-FR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Monitor evolution of baseline metrics across epochs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Google Shape;170;p20" descr=""/>
          <p:cNvPicPr/>
          <p:nvPr/>
        </p:nvPicPr>
        <p:blipFill>
          <a:blip r:embed="rId1"/>
          <a:srcRect l="0" t="0" r="2295" b="2473"/>
          <a:stretch/>
        </p:blipFill>
        <p:spPr>
          <a:xfrm>
            <a:off x="4717080" y="608040"/>
            <a:ext cx="4182840" cy="210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Quality of training primarily determined by update of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Gradient and weights are two main concepts in DNN (forward and back-propagation).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The aim is to create several custom metrics to visualise the evolution of the system across epochs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Visualization of custom metrics: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loss and accuracy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weights and gradients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activations and correlations between filters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Observations and Intuitions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2020-07-06T21:29:42Z</dcterms:modified>
  <cp:revision>1</cp:revision>
  <dc:subject/>
  <dc:title/>
</cp:coreProperties>
</file>